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72" r:id="rId4"/>
    <p:sldId id="271" r:id="rId5"/>
    <p:sldId id="262" r:id="rId6"/>
    <p:sldId id="267" r:id="rId7"/>
    <p:sldId id="258" r:id="rId8"/>
    <p:sldId id="274" r:id="rId9"/>
    <p:sldId id="259" r:id="rId10"/>
    <p:sldId id="273" r:id="rId11"/>
    <p:sldId id="260" r:id="rId12"/>
    <p:sldId id="261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353" autoAdjust="0"/>
  </p:normalViewPr>
  <p:slideViewPr>
    <p:cSldViewPr snapToGrid="0">
      <p:cViewPr varScale="1">
        <p:scale>
          <a:sx n="109" d="100"/>
          <a:sy n="109" d="100"/>
        </p:scale>
        <p:origin x="62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webp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B13BAF-4067-4D08-9AB7-0004200A0B27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A4BED-4019-4953-8F20-B2E114B6EEA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3535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unity.cn/cn/2021.3/Manual/overlays.html" TargetMode="External"/><Relationship Id="rId3" Type="http://schemas.openxmlformats.org/officeDocument/2006/relationships/hyperlink" Target="https://docs.unity.cn/cn/2021.3/Manual/Toolbar.html" TargetMode="External"/><Relationship Id="rId7" Type="http://schemas.openxmlformats.org/officeDocument/2006/relationships/hyperlink" Target="https://docs.unity.cn/cn/2021.3/Manual/UsingTheSceneView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docs.unity.cn/cn/2021.3/Manual/GameView.html" TargetMode="External"/><Relationship Id="rId11" Type="http://schemas.openxmlformats.org/officeDocument/2006/relationships/hyperlink" Target="https://docs.unity.cn/cn/2021.3/Manual/StatusBar.html" TargetMode="External"/><Relationship Id="rId5" Type="http://schemas.openxmlformats.org/officeDocument/2006/relationships/hyperlink" Target="https://docs.unity.cn/cn/2021.3/Manual/Hierarchy.html" TargetMode="External"/><Relationship Id="rId10" Type="http://schemas.openxmlformats.org/officeDocument/2006/relationships/hyperlink" Target="https://docs.unity.cn/cn/2021.3/Manual/ProjectView.html" TargetMode="External"/><Relationship Id="rId4" Type="http://schemas.openxmlformats.org/officeDocument/2006/relationships/hyperlink" Target="https://docs.unity.cn/cn/2021.3/Manual/search-overview.html" TargetMode="External"/><Relationship Id="rId9" Type="http://schemas.openxmlformats.org/officeDocument/2006/relationships/hyperlink" Target="https://docs.unity.cn/cn/2021.3/Manual/UsingTheInspector.html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宣传片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EA4BED-4019-4953-8F20-B2E114B6EEA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1603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EA4BED-4019-4953-8F20-B2E114B6EEA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243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(A)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altLang="zh-CN" b="0" i="0" u="sng" dirty="0">
                <a:solidFill>
                  <a:srgbClr val="FFFFFF"/>
                </a:solidFill>
                <a:effectLst/>
                <a:latin typeface="Roboto" panose="02000000000000000000" pitchFamily="2" charset="0"/>
                <a:hlinkClick r:id="rId3"/>
              </a:rPr>
              <a:t>The Toolbar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provides access to your Unity Account, Unity Cloud Services, and Unity Collaborate, the play, pause and step controls, and </a:t>
            </a:r>
            <a:r>
              <a:rPr lang="en-US" altLang="zh-CN" b="0" i="0" u="sng" dirty="0">
                <a:solidFill>
                  <a:srgbClr val="FFFFFF"/>
                </a:solidFill>
                <a:effectLst/>
                <a:latin typeface="Roboto" panose="02000000000000000000" pitchFamily="2" charset="0"/>
                <a:hlinkClick r:id="rId4"/>
              </a:rPr>
              <a:t>Unity Search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, a layer visibility menu, and the Editor layout menu (which provides some alternate layouts for the Editor windows, and allows you to save your own custom layouts).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(B)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altLang="zh-CN" b="0" i="0" u="sng" dirty="0">
                <a:solidFill>
                  <a:srgbClr val="FFFFFF"/>
                </a:solidFill>
                <a:effectLst/>
                <a:latin typeface="Roboto" panose="02000000000000000000" pitchFamily="2" charset="0"/>
                <a:hlinkClick r:id="rId5"/>
              </a:rPr>
              <a:t>The Hierarchy window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is a hierarchical text representation of every </a:t>
            </a:r>
            <a:r>
              <a:rPr lang="en-US" altLang="zh-CN" b="0" i="0" dirty="0" err="1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GameObject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in the Scene. Each item in the Scene has an entry in the hierarchy, so the two windows are inherently linked. The hierarchy reveals the structure of how </a:t>
            </a:r>
            <a:r>
              <a:rPr lang="en-US" altLang="zh-CN" b="0" i="0" dirty="0" err="1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GameObjects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attach to each other.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(C)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altLang="zh-CN" b="0" i="0" u="sng" dirty="0">
                <a:solidFill>
                  <a:srgbClr val="FFFFFF"/>
                </a:solidFill>
                <a:effectLst/>
                <a:latin typeface="Roboto" panose="02000000000000000000" pitchFamily="2" charset="0"/>
                <a:hlinkClick r:id="rId6"/>
              </a:rPr>
              <a:t>Game </a:t>
            </a:r>
            <a:r>
              <a:rPr lang="zh-CN" altLang="en-US" b="0" i="0" u="sng" dirty="0">
                <a:solidFill>
                  <a:srgbClr val="FFFFFF"/>
                </a:solidFill>
                <a:effectLst/>
                <a:latin typeface="Roboto" panose="02000000000000000000" pitchFamily="2" charset="0"/>
                <a:hlinkClick r:id="rId6"/>
              </a:rPr>
              <a:t>视图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通过场景摄像机模拟最终渲染的游戏的外观效果。单击 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Play 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按钮时，模拟开始。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(D)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altLang="zh-CN" b="0" i="0" u="sng" dirty="0">
                <a:solidFill>
                  <a:srgbClr val="FFFFFF"/>
                </a:solidFill>
                <a:effectLst/>
                <a:latin typeface="Roboto" panose="02000000000000000000" pitchFamily="2" charset="0"/>
                <a:hlinkClick r:id="rId7"/>
              </a:rPr>
              <a:t>Scene </a:t>
            </a:r>
            <a:r>
              <a:rPr lang="zh-CN" altLang="en-US" b="0" i="0" u="sng" dirty="0">
                <a:solidFill>
                  <a:srgbClr val="FFFFFF"/>
                </a:solidFill>
                <a:effectLst/>
                <a:latin typeface="Roboto" panose="02000000000000000000" pitchFamily="2" charset="0"/>
                <a:hlinkClick r:id="rId7"/>
              </a:rPr>
              <a:t>视图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可用于直观导航和编辑场景。根据正在处理的项目类型，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Scene 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视图可显示 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3D 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或 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2D </a:t>
            </a:r>
            <a:r>
              <a:rPr lang="zh-CN" altLang="en-US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透视图。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(E)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altLang="zh-CN" b="0" i="0" u="sng" dirty="0">
                <a:solidFill>
                  <a:srgbClr val="FFFFFF"/>
                </a:solidFill>
                <a:effectLst/>
                <a:latin typeface="Roboto" panose="02000000000000000000" pitchFamily="2" charset="0"/>
                <a:hlinkClick r:id="rId8"/>
              </a:rPr>
              <a:t>Overlays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contain the basic tools for manipulating the Scene view and the </a:t>
            </a:r>
            <a:r>
              <a:rPr lang="en-US" altLang="zh-CN" b="0" i="0" dirty="0" err="1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GameObjects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within it. You can also add custom Overlays to improve your workflow.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(F)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altLang="zh-CN" b="0" i="0" u="sng" dirty="0">
                <a:solidFill>
                  <a:srgbClr val="FFFFFF"/>
                </a:solidFill>
                <a:effectLst/>
                <a:latin typeface="Roboto" panose="02000000000000000000" pitchFamily="2" charset="0"/>
                <a:hlinkClick r:id="rId9"/>
              </a:rPr>
              <a:t>The Inspector Window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allows you to view and edit all the properties of the currently selected </a:t>
            </a:r>
            <a:r>
              <a:rPr lang="en-US" altLang="zh-CN" b="0" i="0" dirty="0" err="1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GameObject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. Because different types of </a:t>
            </a:r>
            <a:r>
              <a:rPr lang="en-US" altLang="zh-CN" b="0" i="0" dirty="0" err="1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GameObjects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 have different sets of properties, the layout and contents of the Inspector window change each time you select a different </a:t>
            </a:r>
            <a:r>
              <a:rPr lang="en-US" altLang="zh-CN" b="0" i="0" dirty="0" err="1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GameObject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(G)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altLang="zh-CN" b="0" i="0" u="sng" dirty="0">
                <a:solidFill>
                  <a:srgbClr val="FFFFFF"/>
                </a:solidFill>
                <a:effectLst/>
                <a:latin typeface="Roboto" panose="02000000000000000000" pitchFamily="2" charset="0"/>
                <a:hlinkClick r:id="rId10"/>
              </a:rPr>
              <a:t>The Project window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displays your library of Assets that are available to use in your Project. When you import Assets into your Project, they appear here.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altLang="zh-CN" b="1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(H)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</a:t>
            </a:r>
            <a:r>
              <a:rPr lang="en-US" altLang="zh-CN" b="0" i="0" u="sng" dirty="0">
                <a:solidFill>
                  <a:srgbClr val="FFFFFF"/>
                </a:solidFill>
                <a:effectLst/>
                <a:latin typeface="Roboto" panose="02000000000000000000" pitchFamily="2" charset="0"/>
                <a:hlinkClick r:id="rId11"/>
              </a:rPr>
              <a:t>The status bar</a:t>
            </a:r>
            <a:r>
              <a:rPr lang="en-US" altLang="zh-CN" b="0" i="0" dirty="0">
                <a:solidFill>
                  <a:srgbClr val="FFFFFF"/>
                </a:solidFill>
                <a:effectLst/>
                <a:latin typeface="Roboto" panose="02000000000000000000" pitchFamily="2" charset="0"/>
              </a:rPr>
              <a:t> provides notifications about various Unity processes, and quick access to related tools and settings.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BEA4BED-4019-4953-8F20-B2E114B6EEA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4185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F61975-9F3B-48C4-9DC8-4A8FCFE0A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AD49BF-BEF8-4623-A9B9-7B73AD9916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8EDE70-4D66-418A-950C-3FFE6162A7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E39219-A14C-4F78-81F1-33524CAD4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78AB8D-750A-40F4-88A7-39C29AF42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7798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F5922C-1505-451B-8771-A5CFF9EFE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AAA04D1-ECEA-45B6-9A47-69C3325FD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A0AC89-455E-41A1-9A8D-4F6EBCDAB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BDC0A9-F0E4-48FA-B504-1FA01614E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5671A9-DBB9-425D-B604-9FFAB3D0E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287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34D29D4-B983-46C3-8F6A-33E6E5539C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6E10C34-69CA-4A08-9E73-C59D017672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778FD7-EAD4-4218-8EC9-FB2B55858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767E29-3542-4045-AB6A-272EB92F8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216447-3CD4-45F9-BB0E-14C18C26C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0054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AF0F12-B602-4E55-9598-2DB4D86D7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6E9DE9-1E4C-47EA-AC6A-5F435F820E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871C0A-185A-4DD7-8CE1-B70A5EC37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81F46F-DC14-404E-8A35-B4FAF79C9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D3DA00-B1C7-43CB-84BF-3111A02E6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28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51A258-B154-41DD-9EFC-AC5D585D2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F30882D-5EDE-4864-A39B-F9E808687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0534E6-AF67-45E0-A697-39960D05B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8BA006-1124-432B-BE79-E5A3E41A6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2AE0AF-4569-40DD-B1FE-8BCF8E9EA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1778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32B8AC-A354-450F-918E-0C7C50F4D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F8301B-93E7-407E-85C6-7E515F7A0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E56E29-938C-4B1C-BA04-B1D670F4B6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E352311-FE3D-4E31-AE32-3D6DC08B6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41A5A0-E391-48CD-8A9F-BFF25CC527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3C0D71-D4FD-48A2-B79F-BB81C99F3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30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2FD528-3AD2-45BE-8C3F-8A0818D4D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5A774F-1204-4590-A582-00E85DB98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9BF536B-B61C-4630-8304-E1ECFE9D9F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21FF09B3-9C12-4D43-9B3E-0CD5C691C2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F08ED4E-1E38-4543-91A3-5303B95DDD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DF3D67-8522-497A-B6A0-92DDB0FB4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D641820-410C-4F6B-BEDD-76AC051B4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C1DE2D1-2409-436C-986A-FEACAAAA7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7017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DB752E-B070-4577-A6BB-2387429A2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87D1AE7-FFF2-4671-9DFB-70C9AC553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DFA2E0B-B6A3-473F-9FBC-0B5B931BD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ADDD28D-85E7-44AF-A1A9-A140A41F3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7362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87FBD22-D9B7-48A6-8041-1A337230B9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9F6AD8D-8C33-4C5F-834A-D474EE6B7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FDB79C5-72EE-4771-8B50-2551B20F6B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7171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D9844A-9E6E-4EEB-9011-953C082EC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E9FE0A-B558-4F5B-92D5-4ACB70453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B6ACD46-E111-42E0-BD14-E3375F864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FFDFC9-F75A-4B98-88EF-05A42A6FB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F83137B-30BC-4E96-823A-7BF5B8544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5E0C91E-20B5-496F-AE89-5873C8260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4659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1D9353-5C2E-4F1D-94C4-91AE90379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914BF89-FE28-4EDF-AC2A-1972594C8A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544E5D-0194-4408-9E65-2FAA2ACB48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079EC9D-F1F8-4D6F-840F-F99B61912F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61F7B59-A426-46A7-8945-342335A53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76A772-B193-4911-809E-00646ABE9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538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70CCCD-55E3-4C41-ADB3-4271E2360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3E0C37-4E9C-484A-964E-AAB362303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7E9B4F-0B12-4B48-B395-B5A9DC3B01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972F2-0F5A-4040-A0A2-4F5694231179}" type="datetimeFigureOut">
              <a:rPr lang="zh-CN" altLang="en-US" smtClean="0"/>
              <a:t>2022/9/22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292675-660A-4E60-BC83-A26257AFD5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6228A5E-FD6A-4B82-946A-0FBD737E8D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68A6F4-307A-4BCE-992C-950476F7B5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209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gmodel.com/" TargetMode="External"/><Relationship Id="rId2" Type="http://schemas.openxmlformats.org/officeDocument/2006/relationships/hyperlink" Target="https://www.bilibili.com/video/BV1WK411V7dn?from=search&amp;seid=16081131422969233116&amp;spm_id_from=333.337.0.0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aigei.com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unity.cn/" TargetMode="External"/><Relationship Id="rId7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learn.u3d.cn/" TargetMode="External"/><Relationship Id="rId5" Type="http://schemas.openxmlformats.org/officeDocument/2006/relationships/hyperlink" Target="https://assetstore.unity.com/" TargetMode="External"/><Relationship Id="rId10" Type="http://schemas.openxmlformats.org/officeDocument/2006/relationships/image" Target="../media/image4.webp"/><Relationship Id="rId4" Type="http://schemas.openxmlformats.org/officeDocument/2006/relationships/hyperlink" Target="https://docs.unity.cn/cn/current/Manual/index.html" TargetMode="External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ity.cn/releases" TargetMode="External"/><Relationship Id="rId2" Type="http://schemas.openxmlformats.org/officeDocument/2006/relationships/hyperlink" Target="https://unity.cn/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unoob.com/csharp/csharp-tutorial.html" TargetMode="External"/><Relationship Id="rId2" Type="http://schemas.openxmlformats.org/officeDocument/2006/relationships/hyperlink" Target="https://learn.microsoft.com/zh-cn/dotnet/csharp/language-reference/tokens/verbatim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code.visualstudio.com/" TargetMode="External"/><Relationship Id="rId4" Type="http://schemas.openxmlformats.org/officeDocument/2006/relationships/hyperlink" Target="https://docs.unity.cn/cn/2021.3/Manual/ScriptingToolsIDEs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21A191D-D847-443D-8EDF-B651D7065190}"/>
              </a:ext>
            </a:extLst>
          </p:cNvPr>
          <p:cNvSpPr txBox="1"/>
          <p:nvPr/>
        </p:nvSpPr>
        <p:spPr>
          <a:xfrm>
            <a:off x="2560163" y="2095585"/>
            <a:ext cx="707167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/>
              <a:t>人机交互原理及应用</a:t>
            </a:r>
            <a:endParaRPr lang="en-US" altLang="zh-CN" sz="2400" b="1" dirty="0"/>
          </a:p>
          <a:p>
            <a:pPr algn="ctr"/>
            <a:r>
              <a:rPr lang="zh-CN" altLang="en-US" sz="2400" b="1" dirty="0"/>
              <a:t>实验二</a:t>
            </a:r>
            <a:endParaRPr lang="en-US" altLang="zh-CN" sz="2400" b="1" dirty="0"/>
          </a:p>
          <a:p>
            <a:pPr algn="ctr"/>
            <a:endParaRPr lang="en-US" altLang="zh-CN" sz="2800" b="1" dirty="0"/>
          </a:p>
          <a:p>
            <a:pPr algn="ctr"/>
            <a:r>
              <a:rPr lang="en-US" altLang="zh-CN" sz="2800" b="1" dirty="0"/>
              <a:t>Unity 3D</a:t>
            </a:r>
            <a:r>
              <a:rPr lang="zh-CN" altLang="en-US" sz="2800" b="1" dirty="0"/>
              <a:t>的安装与使用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1670623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04B9D59-B13F-BB38-EC3E-5434C5FD85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182" y="1268785"/>
            <a:ext cx="4456948" cy="419355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6E146FDF-A7D8-F077-235A-58357BEA50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983" y="1268785"/>
            <a:ext cx="5038972" cy="4193552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543E90AD-9250-2463-F956-18911478280C}"/>
              </a:ext>
            </a:extLst>
          </p:cNvPr>
          <p:cNvSpPr/>
          <p:nvPr/>
        </p:nvSpPr>
        <p:spPr>
          <a:xfrm>
            <a:off x="4020735" y="2266703"/>
            <a:ext cx="990248" cy="3252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EBF65A4-D1F5-FDD0-483E-1A3221453A1C}"/>
              </a:ext>
            </a:extLst>
          </p:cNvPr>
          <p:cNvSpPr/>
          <p:nvPr/>
        </p:nvSpPr>
        <p:spPr>
          <a:xfrm>
            <a:off x="3211325" y="5092301"/>
            <a:ext cx="990248" cy="3252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3826ABA-8FF2-36B9-B3E3-751517DD3EA4}"/>
              </a:ext>
            </a:extLst>
          </p:cNvPr>
          <p:cNvSpPr/>
          <p:nvPr/>
        </p:nvSpPr>
        <p:spPr>
          <a:xfrm>
            <a:off x="504504" y="5092301"/>
            <a:ext cx="990248" cy="3252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EDC4B41-3020-47D8-1FF5-74E66A762CDC}"/>
              </a:ext>
            </a:extLst>
          </p:cNvPr>
          <p:cNvSpPr/>
          <p:nvPr/>
        </p:nvSpPr>
        <p:spPr>
          <a:xfrm>
            <a:off x="6379561" y="3844663"/>
            <a:ext cx="990248" cy="3252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60B6D4B-8EA2-3507-B28B-A74FE2412A0E}"/>
              </a:ext>
            </a:extLst>
          </p:cNvPr>
          <p:cNvSpPr txBox="1"/>
          <p:nvPr/>
        </p:nvSpPr>
        <p:spPr>
          <a:xfrm>
            <a:off x="345650" y="322273"/>
            <a:ext cx="7071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导出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8347825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F21338C-0D5A-4D95-92EE-98FDA410BFDA}"/>
              </a:ext>
            </a:extLst>
          </p:cNvPr>
          <p:cNvSpPr txBox="1"/>
          <p:nvPr/>
        </p:nvSpPr>
        <p:spPr>
          <a:xfrm>
            <a:off x="345650" y="322273"/>
            <a:ext cx="7071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教程和资源</a:t>
            </a:r>
            <a:endParaRPr lang="en-US" altLang="zh-CN" sz="28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534204-E237-4EE0-9FED-149F9FCC2753}"/>
              </a:ext>
            </a:extLst>
          </p:cNvPr>
          <p:cNvSpPr txBox="1"/>
          <p:nvPr/>
        </p:nvSpPr>
        <p:spPr>
          <a:xfrm>
            <a:off x="1176337" y="1321117"/>
            <a:ext cx="9485377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站入门教程：</a:t>
            </a:r>
            <a:r>
              <a:rPr lang="en-US" altLang="zh-CN" b="0" i="0" dirty="0">
                <a:solidFill>
                  <a:srgbClr val="21212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Unity2021</a:t>
            </a:r>
            <a:r>
              <a:rPr lang="zh-CN" altLang="en-US" b="0" i="0" dirty="0">
                <a:solidFill>
                  <a:srgbClr val="21212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入门教程</a:t>
            </a:r>
            <a:r>
              <a:rPr lang="en-US" altLang="zh-CN" b="0" i="0" dirty="0">
                <a:solidFill>
                  <a:srgbClr val="21212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_</a:t>
            </a:r>
            <a:r>
              <a:rPr lang="zh-CN" altLang="en-US" b="0" i="0" dirty="0">
                <a:solidFill>
                  <a:srgbClr val="21212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游戏开发</a:t>
            </a:r>
            <a:r>
              <a:rPr lang="en-US" altLang="zh-CN" b="0" i="0" dirty="0">
                <a:solidFill>
                  <a:srgbClr val="21212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100</a:t>
            </a:r>
            <a:r>
              <a:rPr lang="zh-CN" altLang="en-US" b="0" i="0" dirty="0">
                <a:solidFill>
                  <a:srgbClr val="212121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集课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hlinkClick r:id="rId2"/>
              </a:rPr>
              <a:t>https://www.bilibili.com/video/BV1WK411V7dn?from=search&amp;seid=16081131422969233116&amp;spm_id_from=333.337.0.0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资源网站：</a:t>
            </a:r>
            <a:endParaRPr lang="en-US" altLang="zh-CN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>
                <a:latin typeface="宋体" panose="02010600030101010101" pitchFamily="2" charset="-122"/>
                <a:ea typeface="宋体" panose="02010600030101010101" pitchFamily="2" charset="-122"/>
              </a:rPr>
              <a:t>CG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模型网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hlinkClick r:id="rId3"/>
              </a:rPr>
              <a:t>https://www.cgmodel.com/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爱给网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hlinkClick r:id="rId4"/>
              </a:rPr>
              <a:t>https://www.aigei.com/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3659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F21338C-0D5A-4D95-92EE-98FDA410BFDA}"/>
              </a:ext>
            </a:extLst>
          </p:cNvPr>
          <p:cNvSpPr txBox="1"/>
          <p:nvPr/>
        </p:nvSpPr>
        <p:spPr>
          <a:xfrm>
            <a:off x="345650" y="322273"/>
            <a:ext cx="707167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作业 </a:t>
            </a:r>
            <a:r>
              <a:rPr lang="en-US" altLang="zh-CN" sz="2800" b="1" dirty="0"/>
              <a:t>- </a:t>
            </a:r>
            <a:r>
              <a:rPr lang="zh-CN" altLang="en-US" sz="2800" b="1" dirty="0"/>
              <a:t>实验</a:t>
            </a:r>
            <a:r>
              <a:rPr lang="en-US" altLang="zh-CN" sz="2800" b="1" dirty="0"/>
              <a:t>2</a:t>
            </a:r>
          </a:p>
          <a:p>
            <a:endParaRPr lang="en-US" altLang="zh-CN" sz="28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534204-E237-4EE0-9FED-149F9FCC2753}"/>
              </a:ext>
            </a:extLst>
          </p:cNvPr>
          <p:cNvSpPr txBox="1"/>
          <p:nvPr/>
        </p:nvSpPr>
        <p:spPr>
          <a:xfrm>
            <a:off x="1575417" y="1621390"/>
            <a:ext cx="8607802" cy="4108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Unity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制作一个应用程序。程序需要满足以下几点要求：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拥有至少两个场景，场景间可跳转；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可通过鼠标或者键盘进行交互；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每个场景</a:t>
            </a:r>
            <a:r>
              <a:rPr lang="zh-CN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包含</a:t>
            </a:r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3D</a:t>
            </a:r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游戏对象和一个摄像机</a:t>
            </a:r>
            <a:r>
              <a:rPr lang="zh-CN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；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至少有游戏对象会动。</a:t>
            </a:r>
            <a:endParaRPr lang="en-US" altLang="zh-CN" sz="1800" kern="1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将</a:t>
            </a:r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项目打包并运行，录制运行时的画面进行提交，</a:t>
            </a:r>
            <a:r>
              <a:rPr lang="zh-CN" altLang="en-US" kern="100" dirty="0">
                <a:solidFill>
                  <a:srgbClr val="FF0000"/>
                </a:solidFill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请尽量保证你的程序是独特的</a:t>
            </a:r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kern="100" dirty="0"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</a:pP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注意：本次作业为个人作业。</a:t>
            </a:r>
            <a:endParaRPr lang="en-US" altLang="zh-CN" sz="1800" kern="100" dirty="0">
              <a:effectLst/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截止时间：</a:t>
            </a:r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9</a:t>
            </a:r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月</a:t>
            </a:r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29</a:t>
            </a:r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日 </a:t>
            </a:r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23:30</a:t>
            </a:r>
          </a:p>
          <a:p>
            <a:pPr algn="just"/>
            <a:r>
              <a:rPr lang="zh-CN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提交至</a:t>
            </a:r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FTP://121.192.180.66/上传作业/佘莹莹/2022秋-人机交互原理及应用/Lab2</a:t>
            </a:r>
            <a:endParaRPr lang="zh-CN" altLang="zh-CN" kern="100" dirty="0"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命名格式：学号</a:t>
            </a:r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_</a:t>
            </a:r>
            <a:r>
              <a:rPr lang="zh-CN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姓名</a:t>
            </a:r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_Lab2.zip</a:t>
            </a:r>
            <a:endParaRPr lang="zh-CN" altLang="zh-CN" kern="100" dirty="0">
              <a:latin typeface="等线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7092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F21338C-0D5A-4D95-92EE-98FDA410BFDA}"/>
              </a:ext>
            </a:extLst>
          </p:cNvPr>
          <p:cNvSpPr txBox="1"/>
          <p:nvPr/>
        </p:nvSpPr>
        <p:spPr>
          <a:xfrm>
            <a:off x="345650" y="322273"/>
            <a:ext cx="7071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介绍</a:t>
            </a:r>
            <a:endParaRPr lang="en-US" altLang="zh-CN" sz="2800" b="1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AA16DBF5-AE92-F3B0-04FC-E22074163593}"/>
              </a:ext>
            </a:extLst>
          </p:cNvPr>
          <p:cNvSpPr txBox="1"/>
          <p:nvPr/>
        </p:nvSpPr>
        <p:spPr>
          <a:xfrm>
            <a:off x="345650" y="1109014"/>
            <a:ext cx="8804635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Unity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官网</a:t>
            </a:r>
            <a:r>
              <a:rPr lang="zh-CN" altLang="en-US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r>
              <a:rPr lang="en-US" altLang="zh-CN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3"/>
              </a:rPr>
              <a:t>https://unity.cn/</a:t>
            </a:r>
            <a:endParaRPr lang="en-US" altLang="zh-CN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Unity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官方文档：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hlinkClick r:id="rId4"/>
              </a:rPr>
              <a:t>https://docs.unity.cn/cn/current/Manual/index.html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Unity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资源商店：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hlinkClick r:id="rId5"/>
              </a:rPr>
              <a:t>https://assetstore.unity.com/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Unity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中文课堂：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hlinkClick r:id="rId6"/>
              </a:rPr>
              <a:t>https://learn.u3d.cn/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优势：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入门简单，教程很多，官方教程、文档丰富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应用很广，不止游戏，也在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VR/AR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、影视、工业中有大量应用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模块式开发和方便的插件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可视化界面，即时运行查看效果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跨平台，一次开发后可以发布到多个平台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使用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Unity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开发的游戏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80CC73F-6722-CB2C-1624-6DD07AEC66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6839" y="4927334"/>
            <a:ext cx="4243550" cy="1805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FF2302F-783D-45A1-4466-B432855CC22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39337" y="4927334"/>
            <a:ext cx="1345945" cy="180500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4314DE16-8D30-44E4-CC8E-2E052285885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96929" y="4928192"/>
            <a:ext cx="2320851" cy="1806096"/>
          </a:xfrm>
          <a:prstGeom prst="rect">
            <a:avLst/>
          </a:prstGeom>
        </p:spPr>
      </p:pic>
      <p:sp>
        <p:nvSpPr>
          <p:cNvPr id="7" name="AutoShape 4">
            <a:extLst>
              <a:ext uri="{FF2B5EF4-FFF2-40B4-BE49-F238E27FC236}">
                <a16:creationId xmlns:a16="http://schemas.microsoft.com/office/drawing/2014/main" id="{F81789D6-9C3B-CE1E-E231-37B32696377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1B1F078-6AA0-9C32-6E76-FDBFB8936F8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08" y="4927334"/>
            <a:ext cx="3104606" cy="180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220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F21338C-0D5A-4D95-92EE-98FDA410BFDA}"/>
              </a:ext>
            </a:extLst>
          </p:cNvPr>
          <p:cNvSpPr txBox="1"/>
          <p:nvPr/>
        </p:nvSpPr>
        <p:spPr>
          <a:xfrm>
            <a:off x="345650" y="322273"/>
            <a:ext cx="7071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安装</a:t>
            </a:r>
            <a:endParaRPr lang="en-US" altLang="zh-CN" sz="28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534204-E237-4EE0-9FED-149F9FCC2753}"/>
              </a:ext>
            </a:extLst>
          </p:cNvPr>
          <p:cNvSpPr txBox="1"/>
          <p:nvPr/>
        </p:nvSpPr>
        <p:spPr>
          <a:xfrm>
            <a:off x="345650" y="1109014"/>
            <a:ext cx="8804635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i="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Unity 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官网</a:t>
            </a:r>
            <a:r>
              <a:rPr lang="zh-CN" altLang="en-US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r>
              <a:rPr lang="en-US" altLang="zh-CN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2"/>
              </a:rPr>
              <a:t>https://unity.cn/</a:t>
            </a:r>
            <a:endParaRPr lang="en-US" altLang="zh-CN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下载页面：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hlinkClick r:id="rId3"/>
              </a:rPr>
              <a:t>https://unity.cn/releases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一般使用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Unity Hub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安装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Unity Editor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，推荐安装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LTS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版。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初次使用，需要先注册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Unity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帐号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方式一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进入下载页面，选择一个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Unity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版本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点击“从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Hub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下载”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方式二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进入下载页面，下载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Unity Hub</a:t>
            </a: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后续在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Hub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中操作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——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407179F0-E999-F3A9-5339-F1B129476D34}"/>
              </a:ext>
            </a:extLst>
          </p:cNvPr>
          <p:cNvGrpSpPr/>
          <p:nvPr/>
        </p:nvGrpSpPr>
        <p:grpSpPr>
          <a:xfrm>
            <a:off x="4596657" y="2543851"/>
            <a:ext cx="6800841" cy="3991875"/>
            <a:chOff x="5342045" y="2530851"/>
            <a:chExt cx="6302167" cy="3867782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22DE8ED-0E37-2658-EE5A-CE34D2C5063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42045" y="2530851"/>
              <a:ext cx="6302167" cy="3867782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1CD1BAF-C3F9-8592-92FC-386CECB5107E}"/>
                </a:ext>
              </a:extLst>
            </p:cNvPr>
            <p:cNvSpPr/>
            <p:nvPr/>
          </p:nvSpPr>
          <p:spPr>
            <a:xfrm>
              <a:off x="5971769" y="2968550"/>
              <a:ext cx="524372" cy="32521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0F8F5CA-4AF3-159B-15FA-73914599A9C4}"/>
                </a:ext>
              </a:extLst>
            </p:cNvPr>
            <p:cNvSpPr/>
            <p:nvPr/>
          </p:nvSpPr>
          <p:spPr>
            <a:xfrm>
              <a:off x="8355999" y="4564056"/>
              <a:ext cx="753332" cy="35463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AE1A5AF8-3E5F-AA27-8CF8-6D2C9FF0C31F}"/>
                </a:ext>
              </a:extLst>
            </p:cNvPr>
            <p:cNvSpPr/>
            <p:nvPr/>
          </p:nvSpPr>
          <p:spPr>
            <a:xfrm>
              <a:off x="10713504" y="2538795"/>
              <a:ext cx="753332" cy="354636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15" name="图片 14">
            <a:extLst>
              <a:ext uri="{FF2B5EF4-FFF2-40B4-BE49-F238E27FC236}">
                <a16:creationId xmlns:a16="http://schemas.microsoft.com/office/drawing/2014/main" id="{170E406F-08E1-1B4E-ADA9-65078B838E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3670" y="689471"/>
            <a:ext cx="3319476" cy="114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146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F21338C-0D5A-4D95-92EE-98FDA410BFDA}"/>
              </a:ext>
            </a:extLst>
          </p:cNvPr>
          <p:cNvSpPr txBox="1"/>
          <p:nvPr/>
        </p:nvSpPr>
        <p:spPr>
          <a:xfrm>
            <a:off x="345650" y="322273"/>
            <a:ext cx="7071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安装</a:t>
            </a:r>
            <a:endParaRPr lang="en-US" altLang="zh-CN" sz="28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534204-E237-4EE0-9FED-149F9FCC2753}"/>
              </a:ext>
            </a:extLst>
          </p:cNvPr>
          <p:cNvSpPr txBox="1"/>
          <p:nvPr/>
        </p:nvSpPr>
        <p:spPr>
          <a:xfrm>
            <a:off x="345650" y="1109105"/>
            <a:ext cx="88046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en-US" altLang="zh-CN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Unity Hub</a:t>
            </a:r>
            <a:r>
              <a:rPr lang="zh-CN" altLang="en-US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中，可以管理已安装的编辑器，如添加</a:t>
            </a:r>
            <a:r>
              <a:rPr lang="en-US" altLang="zh-CN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删除模块，卸载等；</a:t>
            </a:r>
            <a:endParaRPr lang="en-US" altLang="zh-CN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也可以下载其他版本的编辑器：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4ADB8A1-3F79-7BDE-A2E1-BB837F8A2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5650" y="2019048"/>
            <a:ext cx="7557665" cy="434188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DDC0F06D-F11D-3024-7D6D-5E1BC5226F8F}"/>
              </a:ext>
            </a:extLst>
          </p:cNvPr>
          <p:cNvSpPr/>
          <p:nvPr/>
        </p:nvSpPr>
        <p:spPr>
          <a:xfrm>
            <a:off x="7010853" y="2300701"/>
            <a:ext cx="812941" cy="3660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9576FC0-A2EA-62D5-0BFB-67239D7698FE}"/>
              </a:ext>
            </a:extLst>
          </p:cNvPr>
          <p:cNvSpPr/>
          <p:nvPr/>
        </p:nvSpPr>
        <p:spPr>
          <a:xfrm>
            <a:off x="345650" y="2886466"/>
            <a:ext cx="1383476" cy="3660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F9BF604-A8B2-FE96-7218-D6E0FAA2B428}"/>
              </a:ext>
            </a:extLst>
          </p:cNvPr>
          <p:cNvSpPr txBox="1"/>
          <p:nvPr/>
        </p:nvSpPr>
        <p:spPr>
          <a:xfrm>
            <a:off x="1798399" y="399217"/>
            <a:ext cx="91646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https://docs.unity.cn/cn/2021.3/Manual/GettingStartedInstallingUnity.html</a:t>
            </a:r>
          </a:p>
        </p:txBody>
      </p:sp>
    </p:spTree>
    <p:extLst>
      <p:ext uri="{BB962C8B-B14F-4D97-AF65-F5344CB8AC3E}">
        <p14:creationId xmlns:p14="http://schemas.microsoft.com/office/powerpoint/2010/main" val="18478683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F21338C-0D5A-4D95-92EE-98FDA410BFDA}"/>
              </a:ext>
            </a:extLst>
          </p:cNvPr>
          <p:cNvSpPr txBox="1"/>
          <p:nvPr/>
        </p:nvSpPr>
        <p:spPr>
          <a:xfrm>
            <a:off x="345650" y="322273"/>
            <a:ext cx="7071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激活许可证</a:t>
            </a:r>
            <a:endParaRPr lang="en-US" altLang="zh-CN" sz="2800" b="1" dirty="0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59272EE4-F476-E90C-2124-AD5E33A95474}"/>
              </a:ext>
            </a:extLst>
          </p:cNvPr>
          <p:cNvGrpSpPr/>
          <p:nvPr/>
        </p:nvGrpSpPr>
        <p:grpSpPr>
          <a:xfrm>
            <a:off x="491695" y="1725759"/>
            <a:ext cx="2778218" cy="1499061"/>
            <a:chOff x="340017" y="5036666"/>
            <a:chExt cx="2778218" cy="1499061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CA1FF539-CBEC-355C-9084-491A93B43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0017" y="5036666"/>
              <a:ext cx="2778218" cy="1499061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33844D8B-4459-FDDD-FAA1-1E94FB53D8E5}"/>
                </a:ext>
              </a:extLst>
            </p:cNvPr>
            <p:cNvSpPr/>
            <p:nvPr/>
          </p:nvSpPr>
          <p:spPr>
            <a:xfrm>
              <a:off x="1472573" y="5230715"/>
              <a:ext cx="256553" cy="32521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B119344D-6F2A-06F0-DDF4-BAEBD0E9EF73}"/>
              </a:ext>
            </a:extLst>
          </p:cNvPr>
          <p:cNvGrpSpPr/>
          <p:nvPr/>
        </p:nvGrpSpPr>
        <p:grpSpPr>
          <a:xfrm>
            <a:off x="3955159" y="1725759"/>
            <a:ext cx="7674673" cy="4409106"/>
            <a:chOff x="4171677" y="2126621"/>
            <a:chExt cx="7674673" cy="4409106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259B09C7-29EF-A7BE-1A35-C0B098D0D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171677" y="2126621"/>
              <a:ext cx="7674673" cy="4409106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F7E55B04-AD02-6F2C-ADD7-6FF0B0149062}"/>
                </a:ext>
              </a:extLst>
            </p:cNvPr>
            <p:cNvSpPr/>
            <p:nvPr/>
          </p:nvSpPr>
          <p:spPr>
            <a:xfrm>
              <a:off x="4983551" y="3446336"/>
              <a:ext cx="1239569" cy="32521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460DB75A-ECC5-1F1E-0EA3-07B94AA3A834}"/>
                </a:ext>
              </a:extLst>
            </p:cNvPr>
            <p:cNvSpPr/>
            <p:nvPr/>
          </p:nvSpPr>
          <p:spPr>
            <a:xfrm>
              <a:off x="10513433" y="2784010"/>
              <a:ext cx="516426" cy="325214"/>
            </a:xfrm>
            <a:prstGeom prst="rect">
              <a:avLst/>
            </a:prstGeom>
            <a:noFill/>
            <a:ln w="19050">
              <a:solidFill>
                <a:srgbClr val="FF0000"/>
              </a:solidFill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79162AB1-DD41-C9B2-303D-ECA51AD1E0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50" t="472" r="50020" b="63877"/>
          <a:stretch/>
        </p:blipFill>
        <p:spPr>
          <a:xfrm>
            <a:off x="491695" y="4984568"/>
            <a:ext cx="2713367" cy="1054348"/>
          </a:xfrm>
          <a:prstGeom prst="rect">
            <a:avLst/>
          </a:prstGeom>
        </p:spPr>
      </p:pic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84AE3E06-D692-21F7-69F9-DD32592F5241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3269913" y="2475290"/>
            <a:ext cx="685246" cy="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E5B3C47B-91FA-946A-F091-6AC8B4F2F717}"/>
              </a:ext>
            </a:extLst>
          </p:cNvPr>
          <p:cNvSpPr txBox="1"/>
          <p:nvPr/>
        </p:nvSpPr>
        <p:spPr>
          <a:xfrm>
            <a:off x="491695" y="3669612"/>
            <a:ext cx="277821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拥有许可证后才可以使用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Unity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的大多数功能。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个人版已足够日常使用。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8764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13AA0B11-2A71-4618-A5AF-856F9F43271F}"/>
              </a:ext>
            </a:extLst>
          </p:cNvPr>
          <p:cNvSpPr txBox="1"/>
          <p:nvPr/>
        </p:nvSpPr>
        <p:spPr>
          <a:xfrm>
            <a:off x="345650" y="322273"/>
            <a:ext cx="7071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新建一个项目</a:t>
            </a:r>
            <a:endParaRPr lang="en-US" altLang="zh-CN" sz="2800" b="1" dirty="0"/>
          </a:p>
        </p:txBody>
      </p:sp>
      <p:pic>
        <p:nvPicPr>
          <p:cNvPr id="6" name="Unity Hub新建项目">
            <a:hlinkClick r:id="" action="ppaction://media"/>
            <a:extLst>
              <a:ext uri="{FF2B5EF4-FFF2-40B4-BE49-F238E27FC236}">
                <a16:creationId xmlns:a16="http://schemas.microsoft.com/office/drawing/2014/main" id="{57DB2EFE-38F0-9F58-4FA4-DE229BD3CB6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3743" y="1042746"/>
            <a:ext cx="9210899" cy="5280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950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2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F21338C-0D5A-4D95-92EE-98FDA410BFDA}"/>
              </a:ext>
            </a:extLst>
          </p:cNvPr>
          <p:cNvSpPr txBox="1"/>
          <p:nvPr/>
        </p:nvSpPr>
        <p:spPr>
          <a:xfrm>
            <a:off x="345650" y="322273"/>
            <a:ext cx="7071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界面</a:t>
            </a:r>
            <a:endParaRPr lang="en-US" altLang="zh-CN" sz="2800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4DD968B-0AB1-38CC-3F28-EDCF292D3735}"/>
              </a:ext>
            </a:extLst>
          </p:cNvPr>
          <p:cNvSpPr txBox="1"/>
          <p:nvPr/>
        </p:nvSpPr>
        <p:spPr>
          <a:xfrm>
            <a:off x="1877664" y="399217"/>
            <a:ext cx="86636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https://docs.unity.cn/cn/2021.3/Manual/UsingTheEditor.html</a:t>
            </a:r>
            <a:endParaRPr lang="zh-CN" altLang="en-US" dirty="0"/>
          </a:p>
        </p:txBody>
      </p:sp>
      <p:pic>
        <p:nvPicPr>
          <p:cNvPr id="2052" name="Picture 4" descr="The most common windows in their default positions">
            <a:extLst>
              <a:ext uri="{FF2B5EF4-FFF2-40B4-BE49-F238E27FC236}">
                <a16:creationId xmlns:a16="http://schemas.microsoft.com/office/drawing/2014/main" id="{E6474225-B7AA-7D1F-C6A1-A689D1A242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8289" y="1065943"/>
            <a:ext cx="9552562" cy="499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9167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4358ECD-7AFA-2F8B-8081-C01795C7247E}"/>
              </a:ext>
            </a:extLst>
          </p:cNvPr>
          <p:cNvSpPr txBox="1"/>
          <p:nvPr/>
        </p:nvSpPr>
        <p:spPr>
          <a:xfrm>
            <a:off x="345650" y="322273"/>
            <a:ext cx="7071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简易游戏教程</a:t>
            </a:r>
            <a:endParaRPr lang="en-US" altLang="zh-CN" sz="2800" b="1" dirty="0"/>
          </a:p>
        </p:txBody>
      </p:sp>
      <p:pic>
        <p:nvPicPr>
          <p:cNvPr id="3" name="Unity界面">
            <a:hlinkClick r:id="" action="ppaction://media"/>
            <a:extLst>
              <a:ext uri="{FF2B5EF4-FFF2-40B4-BE49-F238E27FC236}">
                <a16:creationId xmlns:a16="http://schemas.microsoft.com/office/drawing/2014/main" id="{CDB5A4DF-74A7-7474-793E-F6FCA0661D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33899" y="128747"/>
            <a:ext cx="6380489" cy="660050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47FA203-D73D-1F4A-B166-F4066230C88E}"/>
              </a:ext>
            </a:extLst>
          </p:cNvPr>
          <p:cNvSpPr txBox="1"/>
          <p:nvPr/>
        </p:nvSpPr>
        <p:spPr>
          <a:xfrm>
            <a:off x="345651" y="1109014"/>
            <a:ext cx="4904494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实验步骤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创建场景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Project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中，右键菜单“创建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场景”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编辑场景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Hierarchy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中，右键菜单放入基本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3D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物体、摄像机、光源等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编辑物体变换属性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选中一个对象，在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Scene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中使用快捷键编辑移动、旋转、缩放等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编辑物体组件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选中一个对象，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Inspector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中更改组件的值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挂载脚本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Project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中，右键菜单“创建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脚本”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脚本写完后，从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Project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中拖入到游戏对象上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导出程序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“文件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生成设置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…”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142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6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F21338C-0D5A-4D95-92EE-98FDA410BFDA}"/>
              </a:ext>
            </a:extLst>
          </p:cNvPr>
          <p:cNvSpPr txBox="1"/>
          <p:nvPr/>
        </p:nvSpPr>
        <p:spPr>
          <a:xfrm>
            <a:off x="345650" y="322273"/>
            <a:ext cx="7071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脚本</a:t>
            </a:r>
            <a:endParaRPr lang="en-US" altLang="zh-CN" sz="2800" b="1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3534204-E237-4EE0-9FED-149F9FCC2753}"/>
              </a:ext>
            </a:extLst>
          </p:cNvPr>
          <p:cNvSpPr txBox="1"/>
          <p:nvPr/>
        </p:nvSpPr>
        <p:spPr>
          <a:xfrm>
            <a:off x="345650" y="954646"/>
            <a:ext cx="473528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开发程序推荐：</a:t>
            </a:r>
            <a:r>
              <a:rPr lang="en-US" altLang="zh-CN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VS</a:t>
            </a:r>
            <a:r>
              <a:rPr lang="zh-CN" altLang="en-US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en-US" altLang="zh-CN" dirty="0" err="1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VSCode</a:t>
            </a:r>
            <a:endParaRPr lang="en-US" altLang="zh-CN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C#</a:t>
            </a:r>
            <a:r>
              <a:rPr lang="zh-CN" altLang="en-US" b="1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官方文档</a:t>
            </a:r>
            <a:r>
              <a:rPr lang="en-US" altLang="zh-CN" b="1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  <a:p>
            <a:r>
              <a:rPr lang="en-US" altLang="zh-CN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2"/>
              </a:rPr>
              <a:t>https://learn.microsoft.com/zh-cn/dotnet/csharp/language-reference/tokens/verbatim</a:t>
            </a:r>
            <a:endParaRPr lang="en-US" altLang="zh-CN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C#</a:t>
            </a:r>
            <a:r>
              <a:rPr lang="zh-CN" altLang="en-US" b="1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菜鸟教程</a:t>
            </a:r>
            <a:r>
              <a:rPr lang="en-US" altLang="zh-CN" b="1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  <a:p>
            <a:r>
              <a:rPr lang="en-US" altLang="zh-CN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3"/>
              </a:rPr>
              <a:t>https://www.runoob.com/csharp/csharp-tutorial.html</a:t>
            </a:r>
            <a:endParaRPr lang="en-US" altLang="zh-CN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Unity</a:t>
            </a:r>
            <a:r>
              <a:rPr lang="zh-CN" altLang="en-US" b="1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文档里的配置教程：</a:t>
            </a:r>
            <a:endParaRPr lang="en-US" altLang="zh-CN" b="1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4"/>
              </a:rPr>
              <a:t>https://docs.unity.cn/cn/2021.3/Manual/ScriptingToolsIDEs.html</a:t>
            </a:r>
            <a:endParaRPr lang="en-US" altLang="zh-CN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 err="1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VSCode</a:t>
            </a:r>
            <a:r>
              <a:rPr lang="zh-CN" altLang="en-US" b="1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下载</a:t>
            </a:r>
            <a:endParaRPr lang="en-US" altLang="zh-CN" b="1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dirty="0">
                <a:solidFill>
                  <a:srgbClr val="333333"/>
                </a:solidFill>
                <a:latin typeface="宋体" panose="02010600030101010101" pitchFamily="2" charset="-122"/>
                <a:ea typeface="宋体" panose="02010600030101010101" pitchFamily="2" charset="-122"/>
                <a:hlinkClick r:id="rId5"/>
              </a:rPr>
              <a:t>https://code.visualstudio.com/</a:t>
            </a:r>
            <a:endParaRPr lang="en-US" altLang="zh-CN" dirty="0">
              <a:solidFill>
                <a:srgbClr val="333333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8380479-70B1-A025-6CF4-B9B9DE80D470}"/>
              </a:ext>
            </a:extLst>
          </p:cNvPr>
          <p:cNvSpPr txBox="1"/>
          <p:nvPr/>
        </p:nvSpPr>
        <p:spPr>
          <a:xfrm>
            <a:off x="5159691" y="74235"/>
            <a:ext cx="6759561" cy="6709529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Collections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System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Collections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Generic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UnityEngine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using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UnityEngine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SceneManagement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Move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lang="en-US" altLang="zh-CN" sz="10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MonoBehaviour</a:t>
            </a:r>
            <a:endParaRPr lang="en-US" altLang="zh-CN" sz="10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GameObject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Sphere;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[</a:t>
            </a:r>
            <a:r>
              <a:rPr lang="en-US" altLang="zh-CN" sz="1000" b="0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[</a:t>
            </a:r>
            <a:r>
              <a:rPr lang="en-US" altLang="zh-CN" sz="10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SerializeField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000" b="0" i="1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velocity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000" b="0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sphereTransform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000" b="0" i="1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float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timer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0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sz="10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计时</a:t>
            </a:r>
            <a:endParaRPr lang="zh-CN" altLang="en-US" sz="10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000" b="0" i="1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bool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direction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false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 </a:t>
            </a:r>
            <a:r>
              <a:rPr lang="en-US" altLang="zh-CN" sz="10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sz="10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方向</a:t>
            </a:r>
            <a:endParaRPr lang="zh-CN" altLang="en-US" sz="10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br>
              <a:rPr lang="zh-CN" altLang="en-US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zh-CN" altLang="en-US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0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 Start is called before the first frame update</a:t>
            </a:r>
            <a:endParaRPr lang="en-US" altLang="zh-CN" sz="10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000" b="0" i="1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Start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0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sphereTransform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gameObject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GetComponent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000" b="0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&gt;();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0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zh-CN" altLang="en-US" sz="10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也可以这样</a:t>
            </a:r>
            <a:endParaRPr lang="zh-CN" altLang="en-US" sz="10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0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sphereTransform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Sphere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GetComponent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zh-CN" sz="1000" b="0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Transform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&gt;();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0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Debug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0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"Start!"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}</a:t>
            </a:r>
          </a:p>
          <a:p>
            <a:b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0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 Update is called once per frame</a:t>
            </a:r>
            <a:endParaRPr lang="en-US" altLang="zh-CN" sz="10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sz="1000" b="0" i="1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Update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()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{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0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zh-CN" altLang="en-US" sz="1000" b="0" dirty="0">
                <a:solidFill>
                  <a:srgbClr val="6272A4"/>
                </a:solidFill>
                <a:effectLst/>
                <a:latin typeface="Consolas" panose="020B0609020204030204" pitchFamily="49" charset="0"/>
              </a:rPr>
              <a:t>让小球上下移动</a:t>
            </a:r>
            <a:endParaRPr lang="zh-CN" altLang="en-US" sz="10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timer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deltaTime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(timer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velocity)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{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timer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direction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!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direction;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0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Debug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Log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000" b="0" dirty="0">
                <a:solidFill>
                  <a:srgbClr val="F1FA8C"/>
                </a:solidFill>
                <a:effectLst/>
                <a:latin typeface="Consolas" panose="020B0609020204030204" pitchFamily="49" charset="0"/>
              </a:rPr>
              <a:t>"Change Direction~"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}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0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sphereTransform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position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+=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i="1" dirty="0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Vector3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velocity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(direction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*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0.02f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sz="1000" b="0" dirty="0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0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GetKeyDown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000" b="0" i="1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KeyCode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dirty="0" err="1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Space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sz="1000" b="0" dirty="0" err="1">
                <a:solidFill>
                  <a:srgbClr val="8BE9FD"/>
                </a:solidFill>
                <a:effectLst/>
                <a:latin typeface="Consolas" panose="020B0609020204030204" pitchFamily="49" charset="0"/>
              </a:rPr>
              <a:t>SceneManager</a:t>
            </a:r>
            <a:r>
              <a:rPr lang="en-US" altLang="zh-CN" sz="1000" b="0" dirty="0" err="1">
                <a:solidFill>
                  <a:srgbClr val="FF79C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zh-CN" sz="1000" b="0" dirty="0" err="1">
                <a:solidFill>
                  <a:srgbClr val="50FA7B"/>
                </a:solidFill>
                <a:effectLst/>
                <a:latin typeface="Consolas" panose="020B0609020204030204" pitchFamily="49" charset="0"/>
              </a:rPr>
              <a:t>LoadScene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zh-CN" sz="1000" b="0" dirty="0">
                <a:solidFill>
                  <a:srgbClr val="BD93F9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    }</a:t>
            </a:r>
            <a:b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altLang="zh-CN" sz="1000" b="0" dirty="0">
                <a:solidFill>
                  <a:srgbClr val="F8F8F2"/>
                </a:solidFill>
                <a:effectLst/>
                <a:latin typeface="Consolas" panose="020B0609020204030204" pitchFamily="49" charset="0"/>
              </a:rPr>
            </a:br>
            <a:endParaRPr lang="en-US" altLang="zh-CN" sz="1000" b="0" dirty="0">
              <a:solidFill>
                <a:srgbClr val="F8F8F2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446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1215</Words>
  <Application>Microsoft Office PowerPoint</Application>
  <PresentationFormat>宽屏</PresentationFormat>
  <Paragraphs>133</Paragraphs>
  <Slides>12</Slides>
  <Notes>3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等线</vt:lpstr>
      <vt:lpstr>等线 Light</vt:lpstr>
      <vt:lpstr>宋体</vt:lpstr>
      <vt:lpstr>Arial</vt:lpstr>
      <vt:lpstr>Consolas</vt:lpstr>
      <vt:lpstr>Roboto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花 轻语</dc:creator>
  <cp:lastModifiedBy>花 轻语</cp:lastModifiedBy>
  <cp:revision>110</cp:revision>
  <dcterms:created xsi:type="dcterms:W3CDTF">2021-10-13T04:13:46Z</dcterms:created>
  <dcterms:modified xsi:type="dcterms:W3CDTF">2022-09-22T07:36:01Z</dcterms:modified>
</cp:coreProperties>
</file>

<file path=docProps/thumbnail.jpeg>
</file>